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18"/>
  </p:notesMasterIdLst>
  <p:handoutMasterIdLst>
    <p:handoutMasterId r:id="rId19"/>
  </p:handoutMasterIdLst>
  <p:sldIdLst>
    <p:sldId id="1735" r:id="rId3"/>
    <p:sldId id="1736" r:id="rId4"/>
    <p:sldId id="2279" r:id="rId5"/>
    <p:sldId id="2120" r:id="rId6"/>
    <p:sldId id="2320" r:id="rId7"/>
    <p:sldId id="2330" r:id="rId8"/>
    <p:sldId id="2319" r:id="rId9"/>
    <p:sldId id="2295" r:id="rId10"/>
    <p:sldId id="2331" r:id="rId11"/>
    <p:sldId id="2296" r:id="rId12"/>
    <p:sldId id="2297" r:id="rId13"/>
    <p:sldId id="2298" r:id="rId14"/>
    <p:sldId id="2332" r:id="rId15"/>
    <p:sldId id="2333" r:id="rId16"/>
    <p:sldId id="170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69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NZ" sz="2400" dirty="0"/>
              <a:t>How to use the output of one Alma Analytics report as the input for a subsequent Alma Analytics report </a:t>
            </a:r>
            <a:endParaRPr lang="en-US" sz="24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/>
          </a:bodyPr>
          <a:lstStyle/>
          <a:p>
            <a:r>
              <a:rPr lang="en-US" dirty="0"/>
              <a:t>Here are the (partial) results of the report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76259-0025-4CC0-B052-9E4CEFC21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1275606"/>
            <a:ext cx="4029075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436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0D80360-13B5-4611-863C-E1A191AD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800" dirty="0"/>
              <a:t>Now we make the "Main report" in the "Fulfillment" subject area and choose barcode (from the "Loan Details" folder) and filter by "is based on results of another analysis".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EB86F-EF5D-44AF-9770-51B64CD7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924" y="1491766"/>
            <a:ext cx="2450160" cy="31478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501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90ED08-65E3-4F8A-9B3B-E78CD2AB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707654"/>
            <a:ext cx="4048125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2000" dirty="0"/>
              <a:t>By choosing the report we already made in the "Physical Items" subject area we are essentially filtering by the barcode in the "Physical Items" subject 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89C6C-2785-4602-B961-3A94909D2FFA}"/>
              </a:ext>
            </a:extLst>
          </p:cNvPr>
          <p:cNvSpPr txBox="1"/>
          <p:nvPr/>
        </p:nvSpPr>
        <p:spPr>
          <a:xfrm>
            <a:off x="107504" y="1956926"/>
            <a:ext cx="283873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the report we made in the "Physical Items" subject area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49269-371D-4281-ADCB-E87F83498550}"/>
              </a:ext>
            </a:extLst>
          </p:cNvPr>
          <p:cNvSpPr txBox="1"/>
          <p:nvPr/>
        </p:nvSpPr>
        <p:spPr>
          <a:xfrm>
            <a:off x="225482" y="3552737"/>
            <a:ext cx="283873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"Barcode" in the "Physical Items" subject area will be equal to the "Barcode" in the  "Fulfillment" subject area</a:t>
            </a:r>
            <a:endParaRPr lang="en-GB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13F0A9-E3B7-4513-8D23-D9A5D0245112}"/>
              </a:ext>
            </a:extLst>
          </p:cNvPr>
          <p:cNvCxnSpPr/>
          <p:nvPr/>
        </p:nvCxnSpPr>
        <p:spPr>
          <a:xfrm flipV="1">
            <a:off x="2729552" y="2805584"/>
            <a:ext cx="133720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CC4419-7F4E-4968-B7E8-2C7625CF12DB}"/>
              </a:ext>
            </a:extLst>
          </p:cNvPr>
          <p:cNvCxnSpPr/>
          <p:nvPr/>
        </p:nvCxnSpPr>
        <p:spPr>
          <a:xfrm>
            <a:off x="1856513" y="2486970"/>
            <a:ext cx="900682" cy="3186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9B54B2-4B24-4451-A1A1-104AAF9786AE}"/>
              </a:ext>
            </a:extLst>
          </p:cNvPr>
          <p:cNvCxnSpPr/>
          <p:nvPr/>
        </p:nvCxnSpPr>
        <p:spPr>
          <a:xfrm flipV="1">
            <a:off x="2729552" y="3066166"/>
            <a:ext cx="1596926" cy="172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0656AA-059F-42A4-AC2A-6B37CC918FC1}"/>
              </a:ext>
            </a:extLst>
          </p:cNvPr>
          <p:cNvCxnSpPr/>
          <p:nvPr/>
        </p:nvCxnSpPr>
        <p:spPr>
          <a:xfrm flipV="1">
            <a:off x="2770496" y="3326746"/>
            <a:ext cx="1037263" cy="111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77D66E-C762-4BE0-9C15-2279A1C0567F}"/>
              </a:ext>
            </a:extLst>
          </p:cNvPr>
          <p:cNvCxnSpPr/>
          <p:nvPr/>
        </p:nvCxnSpPr>
        <p:spPr>
          <a:xfrm flipV="1">
            <a:off x="2750440" y="3074813"/>
            <a:ext cx="0" cy="4642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4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600" dirty="0"/>
              <a:t>We can now add to the results both the "Number of loans" and the "User Group" of the borrower who made the loan.  </a:t>
            </a:r>
          </a:p>
          <a:p>
            <a:r>
              <a:rPr lang="en-US" sz="1600" dirty="0"/>
              <a:t>We still filter by barcode but do not display it.  We also filter by number of loans &gt;= 1 and.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DFC32-7326-4CAE-BF31-2C783860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2019274"/>
            <a:ext cx="5648325" cy="2352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54711-C902-4EF9-9BF7-655C31F6250D}"/>
              </a:ext>
            </a:extLst>
          </p:cNvPr>
          <p:cNvSpPr txBox="1"/>
          <p:nvPr/>
        </p:nvSpPr>
        <p:spPr>
          <a:xfrm>
            <a:off x="5436096" y="2211710"/>
            <a:ext cx="151216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Displaying loans and user group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4F7978-E3B1-4530-8AC6-E52386042E6F}"/>
              </a:ext>
            </a:extLst>
          </p:cNvPr>
          <p:cNvSpPr txBox="1"/>
          <p:nvPr/>
        </p:nvSpPr>
        <p:spPr>
          <a:xfrm>
            <a:off x="6948264" y="2917622"/>
            <a:ext cx="201622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Filtering by barcode in the report from "Physical Items" subject area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458F7-6C54-4E8C-B2E5-6B5985A79DE3}"/>
              </a:ext>
            </a:extLst>
          </p:cNvPr>
          <p:cNvSpPr/>
          <p:nvPr/>
        </p:nvSpPr>
        <p:spPr>
          <a:xfrm>
            <a:off x="1979712" y="3782032"/>
            <a:ext cx="52565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0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FC129-2166-4FEA-8A11-2A35635C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600" dirty="0"/>
              <a:t>Now we have successfully used the input of barcodes from the ‘Physical Items" subject area do display number of loans by "User Group" in the "Fulfillment" subject area.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3D106-4D20-4AA2-9B9D-27AEA4128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14" y="1491630"/>
            <a:ext cx="3712771" cy="30323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367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339502"/>
            <a:ext cx="4572000" cy="4152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4010"/>
            <a:ext cx="8496944" cy="398400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How does it work?</a:t>
            </a:r>
          </a:p>
          <a:p>
            <a:pPr lvl="1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B1E15-9F96-42B4-A582-D11D77B9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it is useful to take the output of one report and use it as input in a subsequent report</a:t>
            </a:r>
          </a:p>
          <a:p>
            <a:r>
              <a:rPr lang="en-US" dirty="0"/>
              <a:t>For example a report in one subject area may be used as input for a report in a different subject area </a:t>
            </a:r>
          </a:p>
          <a:p>
            <a:r>
              <a:rPr lang="en-US" dirty="0"/>
              <a:t>Thus in essence this provides a means of combining the dimensions of various subject areas together in one report.</a:t>
            </a:r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example:</a:t>
            </a:r>
          </a:p>
          <a:p>
            <a:r>
              <a:rPr lang="en-US" dirty="0"/>
              <a:t>In the "Physical Items" subject area we can get a list of all barcodes of all POLs created in the last 365 days.</a:t>
            </a:r>
          </a:p>
          <a:p>
            <a:r>
              <a:rPr lang="en-US" dirty="0"/>
              <a:t>In the "Physical Items" subject area we can also get the number of loans for each of those barcodes (items).</a:t>
            </a:r>
          </a:p>
          <a:p>
            <a:r>
              <a:rPr lang="en-US" dirty="0"/>
              <a:t>But …. </a:t>
            </a:r>
          </a:p>
          <a:p>
            <a:pPr lvl="1"/>
            <a:r>
              <a:rPr lang="en-US" dirty="0"/>
              <a:t>In the "physical items" subject area we cannot get the number of loans of those barcodes </a:t>
            </a:r>
            <a:r>
              <a:rPr lang="en-US" b="1" dirty="0"/>
              <a:t>per user group</a:t>
            </a:r>
            <a:r>
              <a:rPr lang="en-US" dirty="0"/>
              <a:t>.  For that we need the "Fulfillment" subject area.</a:t>
            </a:r>
          </a:p>
          <a:p>
            <a:pPr lvl="1"/>
            <a:r>
              <a:rPr lang="en-US" dirty="0"/>
              <a:t>In the "Fulfillment" subject area we cannot get the items of POLs created in the last 365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6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Therefore we will take the list of barcodes created in the "physical items" subject area and use it in the "fulfillment" subject area.</a:t>
            </a:r>
          </a:p>
          <a:p>
            <a:r>
              <a:rPr lang="en-US" dirty="0"/>
              <a:t>The list of barcodes created in the "physical items" subject area will be input for a report in the "fulfillment" subject area.  </a:t>
            </a:r>
          </a:p>
          <a:p>
            <a:r>
              <a:rPr lang="en-US" dirty="0"/>
              <a:t>This is done using filter "is based on results of another analysis".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8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How does it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02A7F-A567-4BED-84BC-ADA4CCB47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0"/>
            <a:ext cx="5292080" cy="3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we make the report which will be the "input".</a:t>
            </a:r>
          </a:p>
          <a:p>
            <a:r>
              <a:rPr lang="en-US" dirty="0"/>
              <a:t>Our input report will be called "POLs and barcodes for POLs created in last 365 days</a:t>
            </a:r>
            <a:r>
              <a:rPr lang="en-GB" dirty="0"/>
              <a:t>"</a:t>
            </a:r>
          </a:p>
          <a:p>
            <a:r>
              <a:rPr lang="en-US" dirty="0"/>
              <a:t>This report makes a list of "PO Line Reference" numbers for orders created in the last year and also the corresponding item barcode.</a:t>
            </a:r>
          </a:p>
        </p:txBody>
      </p:sp>
    </p:spTree>
    <p:extLst>
      <p:ext uri="{BB962C8B-B14F-4D97-AF65-F5344CB8AC3E}">
        <p14:creationId xmlns:p14="http://schemas.microsoft.com/office/powerpoint/2010/main" val="207683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80"/>
          </a:xfrm>
        </p:spPr>
        <p:txBody>
          <a:bodyPr>
            <a:normAutofit/>
          </a:bodyPr>
          <a:lstStyle/>
          <a:p>
            <a:r>
              <a:rPr lang="en-US" dirty="0"/>
              <a:t>Here is the "criteria" tab of the report</a:t>
            </a: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73B62-C88E-4131-9DA1-891C01131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347614"/>
            <a:ext cx="5724525" cy="3314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018021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18883</TotalTime>
  <Words>621</Words>
  <Application>Microsoft Office PowerPoint</Application>
  <PresentationFormat>On-screen Show (16:9)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Introduction </vt:lpstr>
      <vt:lpstr>Introduction </vt:lpstr>
      <vt:lpstr>How does it work?</vt:lpstr>
      <vt:lpstr>How does it work? </vt:lpstr>
      <vt:lpstr>How does it work? </vt:lpstr>
      <vt:lpstr>How does it work? </vt:lpstr>
      <vt:lpstr>How does it work?  </vt:lpstr>
      <vt:lpstr>How does it work? </vt:lpstr>
      <vt:lpstr>How does it work? </vt:lpstr>
      <vt:lpstr>How does it work?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1804</cp:revision>
  <dcterms:created xsi:type="dcterms:W3CDTF">2017-01-02T15:10:30Z</dcterms:created>
  <dcterms:modified xsi:type="dcterms:W3CDTF">2021-04-25T05:14:12Z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